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64" r:id="rId2"/>
    <p:sldId id="267" r:id="rId3"/>
    <p:sldId id="268" r:id="rId4"/>
    <p:sldId id="265" r:id="rId5"/>
    <p:sldId id="258" r:id="rId6"/>
    <p:sldId id="266" r:id="rId7"/>
    <p:sldId id="260" r:id="rId8"/>
    <p:sldId id="262" r:id="rId9"/>
    <p:sldId id="263" r:id="rId10"/>
  </p:sldIdLst>
  <p:sldSz cx="9144000" cy="6858000" type="screen4x3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5F494-7233-4B52-9CE5-68D74110DF69}" type="datetimeFigureOut">
              <a:rPr lang="ko-KR" altLang="en-US" smtClean="0"/>
              <a:pPr/>
              <a:t>2018-08-10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23CBA-3BB7-4E02-9A20-5F0DFEEE213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713049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5BC92-3A64-488C-8AF7-1DA28F4DE0CF}" type="datetimeFigureOut">
              <a:rPr lang="ko-KR" altLang="en-US" smtClean="0"/>
              <a:pPr/>
              <a:t>2018-08-10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3716F-525B-4114-A426-1CAF9B75BD5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181538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5BC92-3A64-488C-8AF7-1DA28F4DE0CF}" type="datetimeFigureOut">
              <a:rPr lang="ko-KR" altLang="en-US" smtClean="0"/>
              <a:pPr/>
              <a:t>2018-08-10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3716F-525B-4114-A426-1CAF9B75BD5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46607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5BC92-3A64-488C-8AF7-1DA28F4DE0CF}" type="datetimeFigureOut">
              <a:rPr lang="ko-KR" altLang="en-US" smtClean="0"/>
              <a:pPr/>
              <a:t>2018-08-10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3716F-525B-4114-A426-1CAF9B75BD5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067565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5BC92-3A64-488C-8AF7-1DA28F4DE0CF}" type="datetimeFigureOut">
              <a:rPr lang="ko-KR" altLang="en-US" smtClean="0"/>
              <a:pPr/>
              <a:t>2018-08-10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3716F-525B-4114-A426-1CAF9B75BD5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00564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5BC92-3A64-488C-8AF7-1DA28F4DE0CF}" type="datetimeFigureOut">
              <a:rPr lang="ko-KR" altLang="en-US" smtClean="0"/>
              <a:pPr/>
              <a:t>2018-08-10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3716F-525B-4114-A426-1CAF9B75BD5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35689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5BC92-3A64-488C-8AF7-1DA28F4DE0CF}" type="datetimeFigureOut">
              <a:rPr lang="ko-KR" altLang="en-US" smtClean="0"/>
              <a:pPr/>
              <a:t>2018-08-10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3716F-525B-4114-A426-1CAF9B75BD5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613008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5BC92-3A64-488C-8AF7-1DA28F4DE0CF}" type="datetimeFigureOut">
              <a:rPr lang="ko-KR" altLang="en-US" smtClean="0"/>
              <a:pPr/>
              <a:t>2018-08-10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3716F-525B-4114-A426-1CAF9B75BD5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079521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5BC92-3A64-488C-8AF7-1DA28F4DE0CF}" type="datetimeFigureOut">
              <a:rPr lang="ko-KR" altLang="en-US" smtClean="0"/>
              <a:pPr/>
              <a:t>2018-08-10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3716F-525B-4114-A426-1CAF9B75BD5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7551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5BC92-3A64-488C-8AF7-1DA28F4DE0CF}" type="datetimeFigureOut">
              <a:rPr lang="ko-KR" altLang="en-US" smtClean="0"/>
              <a:pPr/>
              <a:t>2018-08-10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3716F-525B-4114-A426-1CAF9B75BD5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37172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5BC92-3A64-488C-8AF7-1DA28F4DE0CF}" type="datetimeFigureOut">
              <a:rPr lang="ko-KR" altLang="en-US" smtClean="0"/>
              <a:pPr/>
              <a:t>2018-08-10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3716F-525B-4114-A426-1CAF9B75BD5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295060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5BC92-3A64-488C-8AF7-1DA28F4DE0CF}" type="datetimeFigureOut">
              <a:rPr lang="ko-KR" altLang="en-US" smtClean="0"/>
              <a:pPr/>
              <a:t>2018-08-10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3716F-525B-4114-A426-1CAF9B75BD5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76059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5BC92-3A64-488C-8AF7-1DA28F4DE0CF}" type="datetimeFigureOut">
              <a:rPr lang="ko-KR" altLang="en-US" smtClean="0"/>
              <a:pPr/>
              <a:t>2018-08-10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3716F-525B-4114-A426-1CAF9B75BD5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795356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-startup.go.k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2618"/>
            <a:ext cx="7164288" cy="6792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그룹 3"/>
          <p:cNvGrpSpPr/>
          <p:nvPr/>
        </p:nvGrpSpPr>
        <p:grpSpPr>
          <a:xfrm>
            <a:off x="5724128" y="298490"/>
            <a:ext cx="3168351" cy="682237"/>
            <a:chOff x="1594833" y="309929"/>
            <a:chExt cx="2610317" cy="717950"/>
          </a:xfrm>
        </p:grpSpPr>
        <p:pic>
          <p:nvPicPr>
            <p:cNvPr id="5" name="Picture 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2945" y="309929"/>
              <a:ext cx="1602205" cy="717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직사각형 5"/>
            <p:cNvSpPr/>
            <p:nvPr/>
          </p:nvSpPr>
          <p:spPr>
            <a:xfrm>
              <a:off x="1594833" y="668904"/>
              <a:ext cx="2016224" cy="1794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7" name="Picture 5" descr="C:\Users\임완진\AppData\Local\Temp\BNZ.5a8167272373609\1.중소벤처기업부_국_가로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9644" b="89727" l="3621" r="90854">
                        <a14:foregroundMark x1="31476" y1="32285" x2="34262" y2="32285"/>
                        <a14:foregroundMark x1="31058" y1="42558" x2="33055" y2="38365"/>
                        <a14:foregroundMark x1="34030" y1="34801" x2="36305" y2="41929"/>
                        <a14:foregroundMark x1="30548" y1="48008" x2="36815" y2="48008"/>
                        <a14:foregroundMark x1="38951" y1="51572" x2="42061" y2="35220"/>
                        <a14:foregroundMark x1="42293" y1="54088" x2="42293" y2="61845"/>
                        <a14:foregroundMark x1="47818" y1="34801" x2="47818" y2="48008"/>
                        <a14:foregroundMark x1="51532" y1="40671" x2="52507" y2="40671"/>
                        <a14:foregroundMark x1="54085" y1="34172" x2="54085" y2="48008"/>
                        <a14:foregroundMark x1="48189" y1="57023" x2="48189" y2="63732"/>
                        <a14:foregroundMark x1="58403" y1="32914" x2="58403" y2="38365"/>
                        <a14:foregroundMark x1="61467" y1="48008" x2="62535" y2="46751"/>
                        <a14:foregroundMark x1="65088" y1="35220" x2="67734" y2="35849"/>
                        <a14:foregroundMark x1="71634" y1="35220" x2="71634" y2="63103"/>
                        <a14:foregroundMark x1="74188" y1="38365" x2="74048" y2="43187"/>
                        <a14:foregroundMark x1="78598" y1="41300" x2="80223" y2="41300"/>
                        <a14:foregroundMark x1="74605" y1="54088" x2="74698" y2="61216"/>
                        <a14:foregroundMark x1="83148" y1="35849" x2="83287" y2="44444"/>
                        <a14:foregroundMark x1="82776" y1="57023" x2="88533" y2="56394"/>
                        <a14:backgroundMark x1="76045" y1="60797" x2="79155" y2="6121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226483"/>
            <a:ext cx="2808312" cy="621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모서리가 둥근 직사각형 8"/>
          <p:cNvSpPr/>
          <p:nvPr/>
        </p:nvSpPr>
        <p:spPr>
          <a:xfrm>
            <a:off x="222168" y="2393593"/>
            <a:ext cx="8670311" cy="1899501"/>
          </a:xfrm>
          <a:prstGeom prst="round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1360334" y="2354103"/>
            <a:ext cx="656141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4000" b="1" dirty="0" smtClean="0">
                <a:ln w="31750" cmpd="sng">
                  <a:solidFill>
                    <a:schemeClr val="bg1"/>
                  </a:solidFill>
                  <a:prstDash val="solid"/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창업기업지원서비스 </a:t>
            </a:r>
            <a:r>
              <a:rPr lang="ko-KR" altLang="en-US" sz="4000" b="1" dirty="0" err="1" smtClean="0">
                <a:ln w="31750" cmpd="sng">
                  <a:solidFill>
                    <a:schemeClr val="bg1"/>
                  </a:solidFill>
                  <a:prstDash val="solid"/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바우처</a:t>
            </a:r>
            <a:r>
              <a:rPr lang="ko-KR" altLang="en-US" sz="4000" b="1" dirty="0" smtClean="0">
                <a:ln w="31750" cmpd="sng">
                  <a:solidFill>
                    <a:schemeClr val="bg1"/>
                  </a:solidFill>
                  <a:prstDash val="solid"/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en-US" altLang="ko-KR" sz="4000" b="1" dirty="0" smtClean="0">
              <a:ln w="31750" cmpd="sng">
                <a:solidFill>
                  <a:schemeClr val="bg1"/>
                </a:solidFill>
                <a:prstDash val="solid"/>
              </a:ln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sz="4000" b="1" dirty="0" err="1" smtClean="0">
                <a:ln w="31750" cmpd="sng">
                  <a:solidFill>
                    <a:schemeClr val="bg1"/>
                  </a:solidFill>
                  <a:prstDash val="solid"/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세무ㆍ회계</a:t>
            </a:r>
            <a:r>
              <a:rPr lang="ko-KR" altLang="en-US" sz="4000" b="1" dirty="0" smtClean="0">
                <a:ln w="31750" cmpd="sng">
                  <a:solidFill>
                    <a:schemeClr val="bg1"/>
                  </a:solidFill>
                  <a:prstDash val="solid"/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부문 </a:t>
            </a:r>
            <a:endParaRPr lang="en-US" altLang="ko-KR" sz="4000" b="1" dirty="0" smtClean="0">
              <a:ln w="31750" cmpd="sng">
                <a:solidFill>
                  <a:schemeClr val="bg1"/>
                </a:solidFill>
                <a:prstDash val="solid"/>
              </a:ln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sz="4000" b="1" dirty="0" smtClean="0">
                <a:ln w="31750" cmpd="sng">
                  <a:solidFill>
                    <a:schemeClr val="bg1"/>
                  </a:solidFill>
                  <a:prstDash val="solid"/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신청 매뉴얼</a:t>
            </a:r>
            <a:endParaRPr lang="en-US" altLang="ko-KR" sz="4000" b="1" dirty="0" smtClean="0">
              <a:ln w="31750" cmpd="sng">
                <a:solidFill>
                  <a:schemeClr val="bg1"/>
                </a:solidFill>
                <a:prstDash val="solid"/>
              </a:ln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725144"/>
            <a:ext cx="226695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196752"/>
            <a:ext cx="1296144" cy="106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91159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22168" y="2393593"/>
            <a:ext cx="8670311" cy="1899501"/>
          </a:xfrm>
          <a:prstGeom prst="round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249368" y="2609617"/>
            <a:ext cx="6615914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3000" b="1" dirty="0" smtClean="0">
                <a:ln w="31750" cmpd="sng">
                  <a:solidFill>
                    <a:schemeClr val="bg1"/>
                  </a:solidFill>
                  <a:prstDash val="solid"/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신청 전 </a:t>
            </a:r>
            <a:r>
              <a:rPr lang="en-US" altLang="ko-KR" sz="3000" b="1" dirty="0" smtClean="0">
                <a:ln w="31750" cmpd="sng">
                  <a:solidFill>
                    <a:schemeClr val="bg1"/>
                  </a:solidFill>
                  <a:prstDash val="solid"/>
                </a:ln>
                <a:latin typeface="HY견고딕" panose="02030600000101010101" pitchFamily="18" charset="-127"/>
                <a:ea typeface="HY견고딕" panose="02030600000101010101" pitchFamily="18" charset="-127"/>
                <a:hlinkClick r:id="rId2"/>
              </a:rPr>
              <a:t>www.k-startup.go.kr</a:t>
            </a:r>
            <a:r>
              <a:rPr lang="ko-KR" altLang="en-US" sz="3000" b="1" dirty="0" smtClean="0">
                <a:ln w="31750" cmpd="sng">
                  <a:solidFill>
                    <a:schemeClr val="bg1"/>
                  </a:solidFill>
                  <a:prstDash val="solid"/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에서</a:t>
            </a:r>
            <a:endParaRPr lang="en-US" altLang="ko-KR" sz="3000" b="1" dirty="0" smtClean="0">
              <a:ln w="31750" cmpd="sng">
                <a:solidFill>
                  <a:schemeClr val="bg1"/>
                </a:solidFill>
                <a:prstDash val="solid"/>
              </a:ln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sz="3000" b="1" dirty="0" smtClean="0">
                <a:ln w="31750" cmpd="sng">
                  <a:solidFill>
                    <a:schemeClr val="bg1"/>
                  </a:solidFill>
                  <a:prstDash val="solid"/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사업공고</a:t>
            </a:r>
            <a:r>
              <a:rPr lang="en-US" altLang="ko-KR" sz="3000" b="1" dirty="0" smtClean="0">
                <a:ln w="31750" cmpd="sng">
                  <a:solidFill>
                    <a:schemeClr val="bg1"/>
                  </a:solidFill>
                  <a:prstDash val="solid"/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-</a:t>
            </a:r>
            <a:r>
              <a:rPr lang="ko-KR" altLang="en-US" sz="3000" b="1" dirty="0" smtClean="0">
                <a:ln w="31750" cmpd="sng">
                  <a:solidFill>
                    <a:schemeClr val="bg1"/>
                  </a:solidFill>
                  <a:prstDash val="solid"/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창업기업지원서비스 </a:t>
            </a:r>
            <a:r>
              <a:rPr lang="ko-KR" altLang="en-US" sz="3000" b="1" dirty="0" err="1" smtClean="0">
                <a:ln w="31750" cmpd="sng">
                  <a:solidFill>
                    <a:schemeClr val="bg1"/>
                  </a:solidFill>
                  <a:prstDash val="solid"/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바우처</a:t>
            </a:r>
            <a:endParaRPr lang="en-US" altLang="ko-KR" sz="3000" b="1" dirty="0" smtClean="0">
              <a:ln w="31750" cmpd="sng">
                <a:solidFill>
                  <a:schemeClr val="bg1"/>
                </a:solidFill>
                <a:prstDash val="solid"/>
              </a:ln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sz="3000" b="1" dirty="0" smtClean="0">
                <a:ln w="31750" cmpd="sng">
                  <a:solidFill>
                    <a:schemeClr val="bg1"/>
                  </a:solidFill>
                  <a:prstDash val="solid"/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공고문을 반드시 확인해 주세요</a:t>
            </a:r>
            <a:r>
              <a:rPr lang="en-US" altLang="ko-KR" sz="3000" b="1" dirty="0" smtClean="0">
                <a:ln w="31750" cmpd="sng">
                  <a:solidFill>
                    <a:schemeClr val="bg1"/>
                  </a:solidFill>
                  <a:prstDash val="solid"/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135460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036496" cy="5949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9512" y="6135687"/>
            <a:ext cx="8784976" cy="46166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ko-KR" altLang="en-US" sz="1200" b="1" smtClean="0">
                <a:latin typeface="+mn-ea"/>
              </a:rPr>
              <a:t>① 자택지역 </a:t>
            </a:r>
            <a:r>
              <a:rPr lang="en-US" altLang="ko-KR" sz="1200" b="1" smtClean="0">
                <a:latin typeface="+mn-ea"/>
              </a:rPr>
              <a:t>: </a:t>
            </a:r>
            <a:r>
              <a:rPr lang="ko-KR" altLang="en-US" sz="1200" b="1" smtClean="0">
                <a:latin typeface="+mn-ea"/>
              </a:rPr>
              <a:t>현 주민등록 전입신고 기준으로 작성</a:t>
            </a:r>
            <a:endParaRPr lang="en-US" altLang="ko-KR" sz="1200" b="1" smtClean="0">
              <a:latin typeface="+mn-ea"/>
            </a:endParaRPr>
          </a:p>
          <a:p>
            <a:r>
              <a:rPr lang="ko-KR" altLang="en-US" sz="1200" b="1" smtClean="0">
                <a:latin typeface="+mn-ea"/>
              </a:rPr>
              <a:t>② 업 력 </a:t>
            </a:r>
            <a:r>
              <a:rPr lang="en-US" altLang="ko-KR" sz="1200" b="1" smtClean="0">
                <a:latin typeface="+mn-ea"/>
              </a:rPr>
              <a:t>: </a:t>
            </a:r>
            <a:r>
              <a:rPr lang="ko-KR" altLang="en-US" sz="1200" b="1" smtClean="0">
                <a:latin typeface="+mn-ea"/>
              </a:rPr>
              <a:t>사업자 등록 개시일 기준으로 사업개시</a:t>
            </a:r>
            <a:r>
              <a:rPr lang="en-US" altLang="ko-KR" sz="1200" b="1" smtClean="0">
                <a:latin typeface="+mn-ea"/>
              </a:rPr>
              <a:t>~ </a:t>
            </a:r>
            <a:r>
              <a:rPr lang="ko-KR" altLang="en-US" sz="1200" b="1" smtClean="0">
                <a:latin typeface="+mn-ea"/>
              </a:rPr>
              <a:t>현재까지 신청할 사업자의 사업영위 기간 기재</a:t>
            </a:r>
            <a:endParaRPr lang="ko-KR" altLang="en-US" sz="1200" b="1">
              <a:latin typeface="+mn-ea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979712" y="2974640"/>
            <a:ext cx="936104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1979712" y="3356992"/>
            <a:ext cx="936104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1979712" y="5661248"/>
            <a:ext cx="259228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1979712" y="5364850"/>
            <a:ext cx="2538536" cy="1080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6372200" y="2924944"/>
            <a:ext cx="936104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6342992" y="2583793"/>
            <a:ext cx="108012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107504" y="764704"/>
            <a:ext cx="2592288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1979712" y="3645024"/>
            <a:ext cx="936104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1979712" y="2636912"/>
            <a:ext cx="936104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340805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352" y="-27384"/>
            <a:ext cx="9073008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191" y="3429000"/>
            <a:ext cx="9123809" cy="1815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7504" y="5243716"/>
            <a:ext cx="8784976" cy="156966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latin typeface="+mn-ea"/>
                <a:ea typeface="바탕"/>
              </a:rPr>
              <a:t>①</a:t>
            </a:r>
            <a:r>
              <a:rPr lang="ko-KR" altLang="en-US" sz="1200" b="1" dirty="0" smtClean="0">
                <a:latin typeface="+mn-ea"/>
              </a:rPr>
              <a:t> 매출</a:t>
            </a:r>
            <a:r>
              <a:rPr lang="en-US" altLang="ko-KR" sz="1200" b="1" dirty="0" smtClean="0">
                <a:latin typeface="+mn-ea"/>
              </a:rPr>
              <a:t>(</a:t>
            </a:r>
            <a:r>
              <a:rPr lang="ko-KR" altLang="en-US" sz="1200" b="1" dirty="0" smtClean="0">
                <a:latin typeface="+mn-ea"/>
              </a:rPr>
              <a:t>단위 </a:t>
            </a:r>
            <a:r>
              <a:rPr lang="en-US" altLang="ko-KR" sz="1200" b="1" dirty="0" smtClean="0">
                <a:latin typeface="+mn-ea"/>
              </a:rPr>
              <a:t>: </a:t>
            </a:r>
            <a:r>
              <a:rPr lang="ko-KR" altLang="en-US" sz="1200" b="1" dirty="0" smtClean="0">
                <a:latin typeface="+mn-ea"/>
              </a:rPr>
              <a:t>원</a:t>
            </a:r>
            <a:r>
              <a:rPr lang="en-US" altLang="ko-KR" sz="1200" b="1" dirty="0" smtClean="0">
                <a:latin typeface="+mn-ea"/>
              </a:rPr>
              <a:t>)</a:t>
            </a:r>
            <a:r>
              <a:rPr lang="ko-KR" altLang="en-US" sz="1200" b="1" dirty="0" smtClean="0">
                <a:latin typeface="+mn-ea"/>
              </a:rPr>
              <a:t> </a:t>
            </a:r>
            <a:r>
              <a:rPr lang="en-US" altLang="ko-KR" sz="1200" b="1" dirty="0" smtClean="0">
                <a:latin typeface="+mn-ea"/>
              </a:rPr>
              <a:t>: </a:t>
            </a:r>
            <a:r>
              <a:rPr lang="ko-KR" altLang="en-US" sz="1200" b="1" dirty="0" smtClean="0">
                <a:latin typeface="+mn-ea"/>
              </a:rPr>
              <a:t>전년도</a:t>
            </a:r>
            <a:endParaRPr lang="en-US" altLang="ko-KR" sz="1200" b="1" dirty="0" smtClean="0">
              <a:latin typeface="+mn-ea"/>
            </a:endParaRPr>
          </a:p>
          <a:p>
            <a:r>
              <a:rPr lang="en-US" altLang="ko-KR" sz="1200" b="1" dirty="0">
                <a:latin typeface="+mn-ea"/>
              </a:rPr>
              <a:t> </a:t>
            </a:r>
            <a:r>
              <a:rPr lang="en-US" altLang="ko-KR" sz="1200" b="1" dirty="0" smtClean="0">
                <a:latin typeface="+mn-ea"/>
              </a:rPr>
              <a:t> - ‘</a:t>
            </a:r>
            <a:r>
              <a:rPr lang="ko-KR" altLang="en-US" sz="1200" b="1" dirty="0" smtClean="0">
                <a:latin typeface="+mn-ea"/>
              </a:rPr>
              <a:t>일반과세자</a:t>
            </a:r>
            <a:r>
              <a:rPr lang="en-US" altLang="ko-KR" sz="1200" b="1" dirty="0" smtClean="0">
                <a:latin typeface="+mn-ea"/>
              </a:rPr>
              <a:t>’</a:t>
            </a:r>
            <a:r>
              <a:rPr lang="ko-KR" altLang="en-US" sz="1200" b="1" dirty="0" smtClean="0">
                <a:latin typeface="+mn-ea"/>
              </a:rPr>
              <a:t>는 </a:t>
            </a:r>
            <a:r>
              <a:rPr lang="en-US" altLang="ko-KR" sz="1200" b="1" dirty="0" smtClean="0">
                <a:latin typeface="+mn-ea"/>
              </a:rPr>
              <a:t>’17</a:t>
            </a:r>
            <a:r>
              <a:rPr lang="ko-KR" altLang="en-US" sz="1200" b="1" dirty="0" smtClean="0">
                <a:latin typeface="+mn-ea"/>
              </a:rPr>
              <a:t>년 부가세 예정확정 신고서</a:t>
            </a:r>
            <a:r>
              <a:rPr lang="en-US" altLang="ko-KR" sz="1200" b="1" dirty="0" smtClean="0">
                <a:latin typeface="+mn-ea"/>
              </a:rPr>
              <a:t>(1, 2</a:t>
            </a:r>
            <a:r>
              <a:rPr lang="ko-KR" altLang="en-US" sz="1200" b="1" dirty="0" smtClean="0">
                <a:latin typeface="+mn-ea"/>
              </a:rPr>
              <a:t>기</a:t>
            </a:r>
            <a:r>
              <a:rPr lang="en-US" altLang="ko-KR" sz="1200" b="1" dirty="0" smtClean="0">
                <a:latin typeface="+mn-ea"/>
              </a:rPr>
              <a:t>)</a:t>
            </a:r>
            <a:r>
              <a:rPr lang="ko-KR" altLang="en-US" sz="1200" b="1" dirty="0" smtClean="0">
                <a:latin typeface="+mn-ea"/>
              </a:rPr>
              <a:t> 기준 </a:t>
            </a:r>
            <a:r>
              <a:rPr lang="en-US" altLang="ko-KR" sz="1200" b="1" dirty="0" smtClean="0">
                <a:latin typeface="+mn-ea"/>
              </a:rPr>
              <a:t>‘</a:t>
            </a:r>
            <a:r>
              <a:rPr lang="ko-KR" altLang="en-US" sz="1200" b="1" dirty="0" smtClean="0">
                <a:latin typeface="+mn-ea"/>
              </a:rPr>
              <a:t>과세 표준명세</a:t>
            </a:r>
            <a:r>
              <a:rPr lang="en-US" altLang="ko-KR" sz="1200" b="1" dirty="0" smtClean="0">
                <a:latin typeface="+mn-ea"/>
              </a:rPr>
              <a:t>(</a:t>
            </a:r>
            <a:r>
              <a:rPr lang="ko-KR" altLang="en-US" sz="1200" b="1" dirty="0" smtClean="0">
                <a:latin typeface="+mn-ea"/>
              </a:rPr>
              <a:t>합계금액</a:t>
            </a:r>
            <a:r>
              <a:rPr lang="en-US" altLang="ko-KR" sz="1200" b="1" dirty="0" smtClean="0">
                <a:latin typeface="+mn-ea"/>
              </a:rPr>
              <a:t>) + </a:t>
            </a:r>
            <a:r>
              <a:rPr lang="ko-KR" altLang="en-US" sz="1200" b="1" dirty="0" smtClean="0">
                <a:latin typeface="+mn-ea"/>
              </a:rPr>
              <a:t>면세사업수입금액</a:t>
            </a:r>
            <a:r>
              <a:rPr lang="en-US" altLang="ko-KR" sz="1200" b="1" dirty="0" smtClean="0">
                <a:latin typeface="+mn-ea"/>
              </a:rPr>
              <a:t>’ </a:t>
            </a:r>
            <a:r>
              <a:rPr lang="ko-KR" altLang="en-US" sz="1200" b="1" dirty="0" smtClean="0">
                <a:latin typeface="+mn-ea"/>
              </a:rPr>
              <a:t>기재</a:t>
            </a:r>
            <a:r>
              <a:rPr lang="en-US" altLang="ko-KR" sz="1200" b="1" dirty="0" smtClean="0">
                <a:latin typeface="+mn-ea"/>
              </a:rPr>
              <a:t>,</a:t>
            </a:r>
          </a:p>
          <a:p>
            <a:r>
              <a:rPr lang="en-US" altLang="ko-KR" sz="1200" b="1" dirty="0">
                <a:latin typeface="+mn-ea"/>
              </a:rPr>
              <a:t> </a:t>
            </a:r>
            <a:r>
              <a:rPr lang="en-US" altLang="ko-KR" sz="1200" b="1" dirty="0" smtClean="0">
                <a:latin typeface="+mn-ea"/>
              </a:rPr>
              <a:t>   ‘</a:t>
            </a:r>
            <a:r>
              <a:rPr lang="ko-KR" altLang="en-US" sz="1200" b="1" dirty="0" smtClean="0">
                <a:latin typeface="+mn-ea"/>
              </a:rPr>
              <a:t>면세사업자</a:t>
            </a:r>
            <a:r>
              <a:rPr lang="en-US" altLang="ko-KR" sz="1200" b="1" dirty="0" smtClean="0">
                <a:latin typeface="+mn-ea"/>
              </a:rPr>
              <a:t>’</a:t>
            </a:r>
            <a:r>
              <a:rPr lang="ko-KR" altLang="en-US" sz="1200" b="1" dirty="0" smtClean="0">
                <a:latin typeface="+mn-ea"/>
              </a:rPr>
              <a:t>는 </a:t>
            </a:r>
            <a:r>
              <a:rPr lang="en-US" altLang="ko-KR" sz="1200" b="1" dirty="0" smtClean="0">
                <a:latin typeface="+mn-ea"/>
              </a:rPr>
              <a:t>’17</a:t>
            </a:r>
            <a:r>
              <a:rPr lang="ko-KR" altLang="en-US" sz="1200" b="1" dirty="0" smtClean="0">
                <a:latin typeface="+mn-ea"/>
              </a:rPr>
              <a:t>년 사업장현황신고서 기준 </a:t>
            </a:r>
            <a:r>
              <a:rPr lang="en-US" altLang="ko-KR" sz="1200" b="1" dirty="0" smtClean="0">
                <a:latin typeface="+mn-ea"/>
              </a:rPr>
              <a:t>‘</a:t>
            </a:r>
            <a:r>
              <a:rPr lang="ko-KR" altLang="en-US" sz="1200" b="1" dirty="0" smtClean="0">
                <a:latin typeface="+mn-ea"/>
              </a:rPr>
              <a:t>업종별 수입금액</a:t>
            </a:r>
            <a:r>
              <a:rPr lang="en-US" altLang="ko-KR" sz="1200" b="1" dirty="0" smtClean="0">
                <a:latin typeface="+mn-ea"/>
              </a:rPr>
              <a:t>’ </a:t>
            </a:r>
            <a:r>
              <a:rPr lang="ko-KR" altLang="en-US" sz="1200" b="1" dirty="0" smtClean="0">
                <a:latin typeface="+mn-ea"/>
              </a:rPr>
              <a:t>합계를 기재</a:t>
            </a:r>
            <a:endParaRPr lang="en-US" altLang="ko-KR" sz="1200" b="1" dirty="0" smtClean="0">
              <a:latin typeface="+mn-ea"/>
            </a:endParaRPr>
          </a:p>
          <a:p>
            <a:r>
              <a:rPr lang="ko-KR" altLang="en-US" sz="1200" b="1" dirty="0">
                <a:latin typeface="바탕"/>
                <a:ea typeface="바탕"/>
              </a:rPr>
              <a:t>②</a:t>
            </a:r>
            <a:r>
              <a:rPr lang="ko-KR" altLang="en-US" sz="1200" b="1" dirty="0" smtClean="0">
                <a:latin typeface="+mn-ea"/>
              </a:rPr>
              <a:t> </a:t>
            </a:r>
            <a:r>
              <a:rPr lang="ko-KR" altLang="en-US" sz="1200" b="1" dirty="0">
                <a:latin typeface="+mn-ea"/>
              </a:rPr>
              <a:t>매출</a:t>
            </a:r>
            <a:r>
              <a:rPr lang="en-US" altLang="ko-KR" sz="1200" b="1" dirty="0">
                <a:latin typeface="+mn-ea"/>
              </a:rPr>
              <a:t>(</a:t>
            </a:r>
            <a:r>
              <a:rPr lang="ko-KR" altLang="en-US" sz="1200" b="1" dirty="0">
                <a:latin typeface="+mn-ea"/>
              </a:rPr>
              <a:t>단위 </a:t>
            </a:r>
            <a:r>
              <a:rPr lang="en-US" altLang="ko-KR" sz="1200" b="1" dirty="0">
                <a:latin typeface="+mn-ea"/>
              </a:rPr>
              <a:t>: </a:t>
            </a:r>
            <a:r>
              <a:rPr lang="ko-KR" altLang="en-US" sz="1200" b="1" dirty="0">
                <a:latin typeface="+mn-ea"/>
              </a:rPr>
              <a:t>원</a:t>
            </a:r>
            <a:r>
              <a:rPr lang="en-US" altLang="ko-KR" sz="1200" b="1" dirty="0">
                <a:latin typeface="+mn-ea"/>
              </a:rPr>
              <a:t>)</a:t>
            </a:r>
            <a:r>
              <a:rPr lang="ko-KR" altLang="en-US" sz="1200" b="1" dirty="0">
                <a:latin typeface="+mn-ea"/>
              </a:rPr>
              <a:t> </a:t>
            </a:r>
            <a:r>
              <a:rPr lang="en-US" altLang="ko-KR" sz="1200" b="1" dirty="0">
                <a:latin typeface="+mn-ea"/>
              </a:rPr>
              <a:t>: </a:t>
            </a:r>
            <a:r>
              <a:rPr lang="ko-KR" altLang="en-US" sz="1200" b="1" dirty="0" smtClean="0">
                <a:latin typeface="+mn-ea"/>
              </a:rPr>
              <a:t>당해</a:t>
            </a:r>
            <a:endParaRPr lang="en-US" altLang="ko-KR" sz="1200" b="1" dirty="0">
              <a:latin typeface="+mn-ea"/>
            </a:endParaRPr>
          </a:p>
          <a:p>
            <a:r>
              <a:rPr lang="en-US" altLang="ko-KR" sz="1200" b="1" dirty="0" smtClean="0">
                <a:latin typeface="+mn-ea"/>
              </a:rPr>
              <a:t>  - ‘</a:t>
            </a:r>
            <a:r>
              <a:rPr lang="ko-KR" altLang="en-US" sz="1200" b="1" dirty="0" smtClean="0">
                <a:latin typeface="+mn-ea"/>
              </a:rPr>
              <a:t>일반과세자</a:t>
            </a:r>
            <a:r>
              <a:rPr lang="en-US" altLang="ko-KR" sz="1200" b="1" dirty="0" smtClean="0">
                <a:latin typeface="+mn-ea"/>
              </a:rPr>
              <a:t>’</a:t>
            </a:r>
            <a:r>
              <a:rPr lang="ko-KR" altLang="en-US" sz="1200" b="1" dirty="0" smtClean="0">
                <a:latin typeface="+mn-ea"/>
              </a:rPr>
              <a:t>는 </a:t>
            </a:r>
            <a:r>
              <a:rPr lang="en-US" altLang="ko-KR" sz="1200" b="1" dirty="0" smtClean="0">
                <a:latin typeface="+mn-ea"/>
              </a:rPr>
              <a:t>’18</a:t>
            </a:r>
            <a:r>
              <a:rPr lang="ko-KR" altLang="en-US" sz="1200" b="1" dirty="0" smtClean="0">
                <a:latin typeface="+mn-ea"/>
              </a:rPr>
              <a:t>년 부가세 </a:t>
            </a:r>
            <a:r>
              <a:rPr lang="en-US" altLang="ko-KR" sz="1200" b="1" dirty="0" smtClean="0">
                <a:latin typeface="+mn-ea"/>
              </a:rPr>
              <a:t>1</a:t>
            </a:r>
            <a:r>
              <a:rPr lang="ko-KR" altLang="en-US" sz="1200" b="1" dirty="0" smtClean="0">
                <a:latin typeface="+mn-ea"/>
              </a:rPr>
              <a:t>기 예정확정 신고서 기준 </a:t>
            </a:r>
            <a:r>
              <a:rPr lang="en-US" altLang="ko-KR" sz="1200" b="1" dirty="0" smtClean="0">
                <a:latin typeface="+mn-ea"/>
              </a:rPr>
              <a:t>‘</a:t>
            </a:r>
            <a:r>
              <a:rPr lang="ko-KR" altLang="en-US" sz="1200" b="1" dirty="0" smtClean="0">
                <a:latin typeface="+mn-ea"/>
              </a:rPr>
              <a:t>과제 표준명세</a:t>
            </a:r>
            <a:r>
              <a:rPr lang="en-US" altLang="ko-KR" sz="1200" b="1" dirty="0" smtClean="0">
                <a:latin typeface="+mn-ea"/>
              </a:rPr>
              <a:t>(</a:t>
            </a:r>
            <a:r>
              <a:rPr lang="ko-KR" altLang="en-US" sz="1200" b="1" dirty="0" smtClean="0">
                <a:latin typeface="+mn-ea"/>
              </a:rPr>
              <a:t>합계금액</a:t>
            </a:r>
            <a:r>
              <a:rPr lang="en-US" altLang="ko-KR" sz="1200" b="1" dirty="0" smtClean="0">
                <a:latin typeface="+mn-ea"/>
              </a:rPr>
              <a:t>) + </a:t>
            </a:r>
            <a:r>
              <a:rPr lang="ko-KR" altLang="en-US" sz="1200" b="1" dirty="0" smtClean="0">
                <a:latin typeface="+mn-ea"/>
              </a:rPr>
              <a:t>면세사업수입금액</a:t>
            </a:r>
            <a:r>
              <a:rPr lang="en-US" altLang="ko-KR" sz="1200" b="1" dirty="0" smtClean="0">
                <a:latin typeface="+mn-ea"/>
              </a:rPr>
              <a:t>’ </a:t>
            </a:r>
            <a:r>
              <a:rPr lang="ko-KR" altLang="en-US" sz="1200" b="1" dirty="0" smtClean="0">
                <a:latin typeface="+mn-ea"/>
              </a:rPr>
              <a:t>기재</a:t>
            </a:r>
            <a:endParaRPr lang="en-US" altLang="ko-KR" sz="1200" b="1" dirty="0" smtClean="0">
              <a:latin typeface="+mn-ea"/>
            </a:endParaRPr>
          </a:p>
          <a:p>
            <a:r>
              <a:rPr lang="en-US" altLang="ko-KR" sz="1200" b="1" dirty="0">
                <a:latin typeface="+mn-ea"/>
              </a:rPr>
              <a:t> </a:t>
            </a:r>
            <a:r>
              <a:rPr lang="en-US" altLang="ko-KR" sz="1200" b="1" dirty="0" smtClean="0">
                <a:latin typeface="+mn-ea"/>
              </a:rPr>
              <a:t>   ‘</a:t>
            </a:r>
            <a:r>
              <a:rPr lang="ko-KR" altLang="en-US" sz="1200" b="1" dirty="0" smtClean="0">
                <a:latin typeface="+mn-ea"/>
              </a:rPr>
              <a:t>면세사업자</a:t>
            </a:r>
            <a:r>
              <a:rPr lang="en-US" altLang="ko-KR" sz="1200" b="1" dirty="0" smtClean="0">
                <a:latin typeface="+mn-ea"/>
              </a:rPr>
              <a:t>’</a:t>
            </a:r>
            <a:r>
              <a:rPr lang="ko-KR" altLang="en-US" sz="1200" b="1" dirty="0" smtClean="0">
                <a:latin typeface="+mn-ea"/>
              </a:rPr>
              <a:t>는 </a:t>
            </a:r>
            <a:r>
              <a:rPr lang="en-US" altLang="ko-KR" sz="1200" b="1" dirty="0" smtClean="0">
                <a:latin typeface="+mn-ea"/>
              </a:rPr>
              <a:t>’18</a:t>
            </a:r>
            <a:r>
              <a:rPr lang="ko-KR" altLang="en-US" sz="1200" b="1" dirty="0" smtClean="0">
                <a:latin typeface="+mn-ea"/>
              </a:rPr>
              <a:t>년 </a:t>
            </a:r>
            <a:r>
              <a:rPr lang="en-US" altLang="ko-KR" sz="1200" b="1" dirty="0" smtClean="0">
                <a:latin typeface="+mn-ea"/>
              </a:rPr>
              <a:t>1</a:t>
            </a:r>
            <a:r>
              <a:rPr lang="ko-KR" altLang="en-US" sz="1200" b="1" dirty="0" smtClean="0">
                <a:latin typeface="+mn-ea"/>
              </a:rPr>
              <a:t>월</a:t>
            </a:r>
            <a:r>
              <a:rPr lang="en-US" altLang="ko-KR" sz="1200" b="1" dirty="0" smtClean="0">
                <a:latin typeface="+mn-ea"/>
              </a:rPr>
              <a:t>~</a:t>
            </a:r>
            <a:r>
              <a:rPr lang="ko-KR" altLang="en-US" sz="1200" b="1" dirty="0" smtClean="0">
                <a:latin typeface="+mn-ea"/>
              </a:rPr>
              <a:t>현재 </a:t>
            </a:r>
            <a:r>
              <a:rPr lang="en-US" altLang="ko-KR" sz="1200" b="1" dirty="0" smtClean="0">
                <a:latin typeface="+mn-ea"/>
              </a:rPr>
              <a:t>‘</a:t>
            </a:r>
            <a:r>
              <a:rPr lang="ko-KR" altLang="en-US" sz="1200" b="1" dirty="0" smtClean="0">
                <a:latin typeface="+mn-ea"/>
              </a:rPr>
              <a:t>매출 전자계산서 </a:t>
            </a:r>
            <a:r>
              <a:rPr lang="ko-KR" altLang="en-US" sz="1200" b="1" dirty="0" err="1" smtClean="0">
                <a:latin typeface="+mn-ea"/>
              </a:rPr>
              <a:t>목록표</a:t>
            </a:r>
            <a:r>
              <a:rPr lang="en-US" altLang="ko-KR" sz="1200" b="1" dirty="0" smtClean="0">
                <a:latin typeface="+mn-ea"/>
              </a:rPr>
              <a:t>’</a:t>
            </a:r>
            <a:r>
              <a:rPr lang="ko-KR" altLang="en-US" sz="1200" b="1" dirty="0" smtClean="0">
                <a:latin typeface="+mn-ea"/>
              </a:rPr>
              <a:t> 기준 </a:t>
            </a:r>
            <a:r>
              <a:rPr lang="en-US" altLang="ko-KR" sz="1200" b="1" dirty="0" smtClean="0">
                <a:latin typeface="+mn-ea"/>
              </a:rPr>
              <a:t>‘</a:t>
            </a:r>
            <a:r>
              <a:rPr lang="ko-KR" altLang="en-US" sz="1200" b="1" dirty="0" smtClean="0">
                <a:latin typeface="+mn-ea"/>
              </a:rPr>
              <a:t>총 합계금액</a:t>
            </a:r>
            <a:r>
              <a:rPr lang="en-US" altLang="ko-KR" sz="1200" b="1" dirty="0" smtClean="0">
                <a:latin typeface="+mn-ea"/>
              </a:rPr>
              <a:t>’</a:t>
            </a:r>
            <a:r>
              <a:rPr lang="ko-KR" altLang="en-US" sz="1200" b="1" dirty="0" smtClean="0">
                <a:latin typeface="+mn-ea"/>
              </a:rPr>
              <a:t>을 기재 </a:t>
            </a:r>
            <a:endParaRPr lang="en-US" altLang="ko-KR" sz="1200" b="1" dirty="0" smtClean="0">
              <a:latin typeface="+mn-ea"/>
            </a:endParaRPr>
          </a:p>
          <a:p>
            <a:r>
              <a:rPr lang="ko-KR" altLang="en-US" sz="1200" b="1" dirty="0">
                <a:latin typeface="바탕"/>
                <a:ea typeface="바탕"/>
              </a:rPr>
              <a:t>③</a:t>
            </a:r>
            <a:r>
              <a:rPr lang="ko-KR" altLang="en-US" sz="1200" dirty="0" smtClean="0">
                <a:latin typeface="+mn-ea"/>
              </a:rPr>
              <a:t> </a:t>
            </a:r>
            <a:r>
              <a:rPr lang="ko-KR" altLang="en-US" sz="1200" b="1" dirty="0" smtClean="0">
                <a:latin typeface="+mn-ea"/>
              </a:rPr>
              <a:t>고용</a:t>
            </a:r>
            <a:r>
              <a:rPr lang="en-US" altLang="ko-KR" sz="1200" b="1" dirty="0" smtClean="0">
                <a:latin typeface="+mn-ea"/>
              </a:rPr>
              <a:t>(</a:t>
            </a:r>
            <a:r>
              <a:rPr lang="ko-KR" altLang="en-US" sz="1200" b="1" dirty="0" smtClean="0">
                <a:latin typeface="+mn-ea"/>
              </a:rPr>
              <a:t>단위 </a:t>
            </a:r>
            <a:r>
              <a:rPr lang="en-US" altLang="ko-KR" sz="1200" b="1" dirty="0" smtClean="0">
                <a:latin typeface="+mn-ea"/>
              </a:rPr>
              <a:t>: </a:t>
            </a:r>
            <a:r>
              <a:rPr lang="ko-KR" altLang="en-US" sz="1200" b="1" dirty="0" smtClean="0">
                <a:latin typeface="+mn-ea"/>
              </a:rPr>
              <a:t>명</a:t>
            </a:r>
            <a:r>
              <a:rPr lang="en-US" altLang="ko-KR" sz="1200" b="1" dirty="0" smtClean="0">
                <a:latin typeface="+mn-ea"/>
              </a:rPr>
              <a:t>) : 4</a:t>
            </a:r>
            <a:r>
              <a:rPr lang="ko-KR" altLang="en-US" sz="1200" b="1" dirty="0" smtClean="0">
                <a:latin typeface="+mn-ea"/>
              </a:rPr>
              <a:t>대 사회보험 가입자 명부에 등록된 전년도</a:t>
            </a:r>
            <a:r>
              <a:rPr lang="en-US" altLang="ko-KR" sz="1200" b="1" dirty="0" smtClean="0">
                <a:latin typeface="+mn-ea"/>
              </a:rPr>
              <a:t>(17</a:t>
            </a:r>
            <a:r>
              <a:rPr lang="ko-KR" altLang="en-US" sz="1200" b="1" dirty="0" smtClean="0">
                <a:latin typeface="+mn-ea"/>
              </a:rPr>
              <a:t>년도</a:t>
            </a:r>
            <a:r>
              <a:rPr lang="en-US" altLang="ko-KR" sz="1200" b="1" dirty="0" smtClean="0">
                <a:latin typeface="+mn-ea"/>
              </a:rPr>
              <a:t>), </a:t>
            </a:r>
            <a:r>
              <a:rPr lang="ko-KR" altLang="en-US" sz="1200" b="1" dirty="0" err="1" smtClean="0">
                <a:latin typeface="+mn-ea"/>
              </a:rPr>
              <a:t>당해연도</a:t>
            </a:r>
            <a:r>
              <a:rPr lang="en-US" altLang="ko-KR" sz="1200" b="1" dirty="0" smtClean="0">
                <a:latin typeface="+mn-ea"/>
              </a:rPr>
              <a:t>(18</a:t>
            </a:r>
            <a:r>
              <a:rPr lang="ko-KR" altLang="en-US" sz="1200" b="1" dirty="0" smtClean="0">
                <a:latin typeface="+mn-ea"/>
              </a:rPr>
              <a:t>연도</a:t>
            </a:r>
            <a:r>
              <a:rPr lang="en-US" altLang="ko-KR" sz="1200" b="1" dirty="0" smtClean="0">
                <a:latin typeface="+mn-ea"/>
              </a:rPr>
              <a:t>) </a:t>
            </a:r>
            <a:r>
              <a:rPr lang="ko-KR" altLang="en-US" sz="1200" b="1" dirty="0" smtClean="0">
                <a:latin typeface="+mn-ea"/>
              </a:rPr>
              <a:t>고용인원을 기재</a:t>
            </a:r>
            <a:endParaRPr lang="en-US" altLang="ko-KR" sz="1200" b="1" dirty="0" smtClean="0">
              <a:latin typeface="+mn-ea"/>
            </a:endParaRPr>
          </a:p>
          <a:p>
            <a:r>
              <a:rPr lang="en-US" altLang="ko-KR" sz="1200" b="1" dirty="0" smtClean="0">
                <a:latin typeface="+mn-ea"/>
              </a:rPr>
              <a:t>* </a:t>
            </a:r>
            <a:r>
              <a:rPr lang="ko-KR" altLang="en-US" sz="1200" b="1" dirty="0" smtClean="0">
                <a:latin typeface="+mn-ea"/>
              </a:rPr>
              <a:t>수출</a:t>
            </a:r>
            <a:r>
              <a:rPr lang="en-US" altLang="ko-KR" sz="1200" b="1" dirty="0" smtClean="0">
                <a:latin typeface="+mn-ea"/>
              </a:rPr>
              <a:t>, </a:t>
            </a:r>
            <a:r>
              <a:rPr lang="ko-KR" altLang="en-US" sz="1200" b="1" dirty="0" smtClean="0">
                <a:latin typeface="+mn-ea"/>
              </a:rPr>
              <a:t>투자유치 부분은 해당자에 한해 기재</a:t>
            </a:r>
            <a:endParaRPr lang="ko-KR" altLang="en-US" sz="1200" b="1" dirty="0">
              <a:latin typeface="+mn-ea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444208" y="1268760"/>
            <a:ext cx="936104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6596608" y="1421160"/>
            <a:ext cx="936104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8082" y="2420888"/>
            <a:ext cx="8784976" cy="1015663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latin typeface="+mn-ea"/>
              </a:rPr>
              <a:t>① 주소</a:t>
            </a:r>
            <a:r>
              <a:rPr lang="en-US" altLang="ko-KR" sz="1200" b="1" dirty="0" smtClean="0">
                <a:latin typeface="+mn-ea"/>
              </a:rPr>
              <a:t>(</a:t>
            </a:r>
            <a:r>
              <a:rPr lang="ko-KR" altLang="en-US" sz="1200" b="1" dirty="0" smtClean="0">
                <a:latin typeface="+mn-ea"/>
              </a:rPr>
              <a:t>사업자</a:t>
            </a:r>
            <a:r>
              <a:rPr lang="en-US" altLang="ko-KR" sz="1200" b="1" dirty="0" smtClean="0">
                <a:latin typeface="+mn-ea"/>
              </a:rPr>
              <a:t>) : </a:t>
            </a:r>
            <a:r>
              <a:rPr lang="ko-KR" altLang="en-US" sz="1200" b="1" dirty="0" smtClean="0">
                <a:latin typeface="+mn-ea"/>
              </a:rPr>
              <a:t>사업자등록증 기준 해당 사업장 주소를 기재</a:t>
            </a:r>
            <a:endParaRPr lang="en-US" altLang="ko-KR" sz="1200" b="1" dirty="0" smtClean="0">
              <a:latin typeface="+mn-ea"/>
            </a:endParaRPr>
          </a:p>
          <a:p>
            <a:r>
              <a:rPr lang="en-US" altLang="ko-KR" sz="1200" b="1" dirty="0">
                <a:latin typeface="+mn-ea"/>
              </a:rPr>
              <a:t> </a:t>
            </a:r>
            <a:r>
              <a:rPr lang="en-US" altLang="ko-KR" sz="1200" b="1" dirty="0" smtClean="0">
                <a:latin typeface="+mn-ea"/>
              </a:rPr>
              <a:t>* </a:t>
            </a:r>
            <a:r>
              <a:rPr lang="ko-KR" altLang="en-US" sz="1200" b="1" dirty="0" err="1" smtClean="0">
                <a:latin typeface="+mn-ea"/>
              </a:rPr>
              <a:t>도로명</a:t>
            </a:r>
            <a:r>
              <a:rPr lang="en-US" altLang="ko-KR" sz="1200" b="1" dirty="0" smtClean="0">
                <a:latin typeface="+mn-ea"/>
              </a:rPr>
              <a:t>, </a:t>
            </a:r>
            <a:r>
              <a:rPr lang="ko-KR" altLang="en-US" sz="1200" b="1" dirty="0" smtClean="0">
                <a:latin typeface="+mn-ea"/>
              </a:rPr>
              <a:t>지번 검색 등이 제한되는 경우</a:t>
            </a:r>
            <a:r>
              <a:rPr lang="en-US" altLang="ko-KR" sz="1200" b="1" dirty="0" smtClean="0">
                <a:latin typeface="+mn-ea"/>
              </a:rPr>
              <a:t>, </a:t>
            </a:r>
            <a:r>
              <a:rPr lang="ko-KR" altLang="en-US" sz="1200" b="1" dirty="0" smtClean="0">
                <a:latin typeface="+mn-ea"/>
              </a:rPr>
              <a:t>자택주소로 기재</a:t>
            </a:r>
            <a:endParaRPr lang="en-US" altLang="ko-KR" sz="1200" b="1" dirty="0" smtClean="0">
              <a:latin typeface="+mn-ea"/>
            </a:endParaRPr>
          </a:p>
          <a:p>
            <a:r>
              <a:rPr lang="ko-KR" altLang="en-US" sz="1200" b="1" dirty="0" smtClean="0">
                <a:latin typeface="+mn-ea"/>
              </a:rPr>
              <a:t>② 산업분류 </a:t>
            </a:r>
            <a:r>
              <a:rPr lang="en-US" altLang="ko-KR" sz="1200" b="1" dirty="0" smtClean="0">
                <a:latin typeface="+mn-ea"/>
              </a:rPr>
              <a:t>: </a:t>
            </a:r>
            <a:r>
              <a:rPr lang="ko-KR" altLang="en-US" sz="1200" b="1" dirty="0" smtClean="0">
                <a:latin typeface="+mn-ea"/>
              </a:rPr>
              <a:t>사업자등록증 기준 업종 및 공고 상의 첨부파일 </a:t>
            </a:r>
            <a:r>
              <a:rPr lang="en-US" altLang="ko-KR" sz="1200" b="1" dirty="0" smtClean="0">
                <a:latin typeface="+mn-ea"/>
              </a:rPr>
              <a:t>4</a:t>
            </a:r>
            <a:r>
              <a:rPr lang="ko-KR" altLang="en-US" sz="1200" b="1" dirty="0" smtClean="0">
                <a:latin typeface="+mn-ea"/>
              </a:rPr>
              <a:t>번</a:t>
            </a:r>
            <a:r>
              <a:rPr lang="en-US" altLang="ko-KR" sz="1200" b="1" dirty="0" smtClean="0">
                <a:latin typeface="+mn-ea"/>
              </a:rPr>
              <a:t>(</a:t>
            </a:r>
            <a:r>
              <a:rPr lang="ko-KR" altLang="en-US" sz="1200" b="1" dirty="0" smtClean="0">
                <a:latin typeface="+mn-ea"/>
              </a:rPr>
              <a:t>엑셀</a:t>
            </a:r>
            <a:r>
              <a:rPr lang="en-US" altLang="ko-KR" sz="1200" b="1" dirty="0" smtClean="0">
                <a:latin typeface="+mn-ea"/>
              </a:rPr>
              <a:t>)</a:t>
            </a:r>
            <a:r>
              <a:rPr lang="ko-KR" altLang="en-US" sz="1200" b="1" dirty="0" smtClean="0">
                <a:latin typeface="+mn-ea"/>
              </a:rPr>
              <a:t>을 통해 본인 사업자의 산업분류 코드 확인 후 기재 </a:t>
            </a:r>
            <a:endParaRPr lang="en-US" altLang="ko-KR" sz="1200" b="1" dirty="0" smtClean="0">
              <a:latin typeface="+mn-ea"/>
            </a:endParaRPr>
          </a:p>
          <a:p>
            <a:r>
              <a:rPr lang="ko-KR" altLang="en-US" sz="1200" b="1" dirty="0">
                <a:latin typeface="+mn-ea"/>
              </a:rPr>
              <a:t>③ </a:t>
            </a:r>
            <a:r>
              <a:rPr lang="ko-KR" altLang="en-US" sz="1200" b="1" dirty="0" err="1" smtClean="0">
                <a:latin typeface="+mn-ea"/>
              </a:rPr>
              <a:t>주생산품</a:t>
            </a:r>
            <a:r>
              <a:rPr lang="en-US" altLang="ko-KR" sz="1200" b="1" dirty="0">
                <a:latin typeface="+mn-ea"/>
              </a:rPr>
              <a:t>(</a:t>
            </a:r>
            <a:r>
              <a:rPr lang="ko-KR" altLang="en-US" sz="1200" b="1" dirty="0">
                <a:latin typeface="+mn-ea"/>
              </a:rPr>
              <a:t>주요서비스</a:t>
            </a:r>
            <a:r>
              <a:rPr lang="en-US" altLang="ko-KR" sz="1200" b="1" dirty="0">
                <a:latin typeface="+mn-ea"/>
              </a:rPr>
              <a:t>) : (</a:t>
            </a:r>
            <a:r>
              <a:rPr lang="ko-KR" altLang="en-US" sz="1200" b="1" dirty="0">
                <a:latin typeface="+mn-ea"/>
              </a:rPr>
              <a:t>예시</a:t>
            </a:r>
            <a:r>
              <a:rPr lang="en-US" altLang="ko-KR" sz="1200" b="1" dirty="0">
                <a:latin typeface="+mn-ea"/>
              </a:rPr>
              <a:t>) </a:t>
            </a:r>
            <a:r>
              <a:rPr lang="ko-KR" altLang="en-US" sz="1200" b="1" dirty="0">
                <a:latin typeface="+mn-ea"/>
              </a:rPr>
              <a:t>칫솔</a:t>
            </a:r>
            <a:r>
              <a:rPr lang="en-US" altLang="ko-KR" sz="1200" b="1" dirty="0">
                <a:latin typeface="+mn-ea"/>
              </a:rPr>
              <a:t> </a:t>
            </a:r>
            <a:r>
              <a:rPr lang="ko-KR" altLang="en-US" sz="1200" b="1" dirty="0">
                <a:latin typeface="+mn-ea"/>
              </a:rPr>
              <a:t>제조업</a:t>
            </a:r>
            <a:r>
              <a:rPr lang="en-US" altLang="ko-KR" sz="1200" b="1" dirty="0">
                <a:latin typeface="+mn-ea"/>
              </a:rPr>
              <a:t>, </a:t>
            </a:r>
            <a:r>
              <a:rPr lang="ko-KR" altLang="en-US" sz="1200" b="1" dirty="0">
                <a:latin typeface="+mn-ea"/>
              </a:rPr>
              <a:t>건어물 도매업 등 </a:t>
            </a:r>
            <a:endParaRPr lang="en-US" altLang="ko-KR" sz="1200" b="1" dirty="0" smtClean="0">
              <a:latin typeface="+mn-ea"/>
            </a:endParaRPr>
          </a:p>
          <a:p>
            <a:r>
              <a:rPr lang="ko-KR" altLang="en-US" sz="1200" b="1" dirty="0" smtClean="0">
                <a:latin typeface="+mn-ea"/>
              </a:rPr>
              <a:t>④ 창업일</a:t>
            </a:r>
            <a:r>
              <a:rPr lang="en-US" altLang="ko-KR" sz="1200" b="1" dirty="0" smtClean="0">
                <a:latin typeface="+mn-ea"/>
              </a:rPr>
              <a:t> : </a:t>
            </a:r>
            <a:r>
              <a:rPr lang="ko-KR" altLang="en-US" sz="1200" b="1" dirty="0" smtClean="0">
                <a:latin typeface="+mn-ea"/>
              </a:rPr>
              <a:t>개인사업자는 사업자등록증상의 개업연원일</a:t>
            </a:r>
            <a:r>
              <a:rPr lang="en-US" altLang="ko-KR" sz="1200" b="1" dirty="0" smtClean="0">
                <a:latin typeface="+mn-ea"/>
              </a:rPr>
              <a:t>, </a:t>
            </a:r>
            <a:r>
              <a:rPr lang="ko-KR" altLang="en-US" sz="1200" b="1" dirty="0" smtClean="0">
                <a:latin typeface="+mn-ea"/>
              </a:rPr>
              <a:t>법인은 법인등기부등본상 회사 </a:t>
            </a:r>
            <a:r>
              <a:rPr lang="ko-KR" altLang="en-US" sz="1200" b="1" dirty="0" err="1" smtClean="0">
                <a:latin typeface="+mn-ea"/>
              </a:rPr>
              <a:t>성립연월일이</a:t>
            </a:r>
            <a:r>
              <a:rPr lang="ko-KR" altLang="en-US" sz="1200" b="1" dirty="0" smtClean="0">
                <a:latin typeface="+mn-ea"/>
              </a:rPr>
              <a:t> 기준</a:t>
            </a:r>
            <a:endParaRPr lang="en-US" altLang="ko-KR" sz="12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9227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09" y="44624"/>
            <a:ext cx="9123809" cy="1872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844824"/>
            <a:ext cx="8784976" cy="646331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latin typeface="+mn-ea"/>
              </a:rPr>
              <a:t>① 사업모델 </a:t>
            </a:r>
            <a:r>
              <a:rPr lang="en-US" altLang="ko-KR" sz="1200" b="1" dirty="0" smtClean="0">
                <a:latin typeface="+mn-ea"/>
              </a:rPr>
              <a:t>: (</a:t>
            </a:r>
            <a:r>
              <a:rPr lang="ko-KR" altLang="en-US" sz="1200" b="1" dirty="0" smtClean="0">
                <a:latin typeface="+mn-ea"/>
              </a:rPr>
              <a:t>예시</a:t>
            </a:r>
            <a:r>
              <a:rPr lang="en-US" altLang="ko-KR" sz="1200" b="1" dirty="0" smtClean="0">
                <a:latin typeface="+mn-ea"/>
              </a:rPr>
              <a:t>) ‘</a:t>
            </a:r>
            <a:r>
              <a:rPr lang="ko-KR" altLang="en-US" sz="1200" b="1" dirty="0" smtClean="0">
                <a:latin typeface="+mn-ea"/>
              </a:rPr>
              <a:t>전자상거래를 통한 건어물 유통</a:t>
            </a:r>
            <a:r>
              <a:rPr lang="en-US" altLang="ko-KR" sz="1200" b="1" dirty="0" smtClean="0">
                <a:latin typeface="+mn-ea"/>
              </a:rPr>
              <a:t>’, ‘</a:t>
            </a:r>
            <a:r>
              <a:rPr lang="ko-KR" altLang="en-US" sz="1200" b="1" dirty="0" smtClean="0">
                <a:latin typeface="+mn-ea"/>
              </a:rPr>
              <a:t>신품종 고추 재배</a:t>
            </a:r>
            <a:r>
              <a:rPr lang="en-US" altLang="ko-KR" sz="1200" b="1" dirty="0" smtClean="0">
                <a:latin typeface="+mn-ea"/>
              </a:rPr>
              <a:t>’, ‘</a:t>
            </a:r>
            <a:r>
              <a:rPr lang="ko-KR" altLang="en-US" sz="1200" b="1" dirty="0" smtClean="0">
                <a:latin typeface="+mn-ea"/>
              </a:rPr>
              <a:t>블록체인기술을 활용한 물류 시스템</a:t>
            </a:r>
            <a:r>
              <a:rPr lang="en-US" altLang="ko-KR" sz="1200" b="1" dirty="0" smtClean="0">
                <a:latin typeface="+mn-ea"/>
              </a:rPr>
              <a:t>’ </a:t>
            </a:r>
            <a:r>
              <a:rPr lang="ko-KR" altLang="en-US" sz="1200" b="1" dirty="0" smtClean="0">
                <a:latin typeface="+mn-ea"/>
              </a:rPr>
              <a:t>등</a:t>
            </a:r>
            <a:endParaRPr lang="en-US" altLang="ko-KR" sz="1200" b="1" dirty="0" smtClean="0">
              <a:latin typeface="+mn-ea"/>
            </a:endParaRPr>
          </a:p>
          <a:p>
            <a:r>
              <a:rPr lang="ko-KR" altLang="en-US" sz="1200" b="1" dirty="0" smtClean="0">
                <a:latin typeface="+mn-ea"/>
              </a:rPr>
              <a:t>② 사업모델 주요내용 </a:t>
            </a:r>
            <a:r>
              <a:rPr lang="en-US" altLang="ko-KR" sz="1200" b="1" dirty="0" smtClean="0">
                <a:latin typeface="+mn-ea"/>
              </a:rPr>
              <a:t>: </a:t>
            </a:r>
            <a:r>
              <a:rPr lang="ko-KR" altLang="en-US" sz="1200" b="1" dirty="0" smtClean="0">
                <a:latin typeface="+mn-ea"/>
              </a:rPr>
              <a:t>중국 건어물을 수입하여 인터넷 판매</a:t>
            </a:r>
            <a:endParaRPr lang="en-US" altLang="ko-KR" sz="1200" b="1" dirty="0" smtClean="0">
              <a:latin typeface="+mn-ea"/>
            </a:endParaRPr>
          </a:p>
          <a:p>
            <a:r>
              <a:rPr lang="ko-KR" altLang="en-US" sz="1200" b="1" dirty="0" smtClean="0">
                <a:latin typeface="+mn-ea"/>
              </a:rPr>
              <a:t>③ 주관기관 </a:t>
            </a:r>
            <a:r>
              <a:rPr lang="en-US" altLang="ko-KR" sz="1200" b="1" dirty="0" smtClean="0">
                <a:latin typeface="+mn-ea"/>
              </a:rPr>
              <a:t>: </a:t>
            </a:r>
            <a:r>
              <a:rPr lang="ko-KR" altLang="en-US" sz="1200" b="1" dirty="0" smtClean="0">
                <a:latin typeface="+mn-ea"/>
              </a:rPr>
              <a:t>기존</a:t>
            </a:r>
            <a:r>
              <a:rPr lang="en-US" altLang="ko-KR" sz="1200" b="1" dirty="0" smtClean="0">
                <a:latin typeface="+mn-ea"/>
              </a:rPr>
              <a:t>, </a:t>
            </a:r>
            <a:r>
              <a:rPr lang="ko-KR" altLang="en-US" sz="1200" b="1" dirty="0" smtClean="0">
                <a:latin typeface="+mn-ea"/>
              </a:rPr>
              <a:t>신규 등 세무</a:t>
            </a:r>
            <a:r>
              <a:rPr lang="en-US" altLang="ko-KR" sz="1200" b="1" dirty="0" smtClean="0">
                <a:latin typeface="+mn-ea"/>
              </a:rPr>
              <a:t>, </a:t>
            </a:r>
            <a:r>
              <a:rPr lang="ko-KR" altLang="en-US" sz="1200" b="1" dirty="0" smtClean="0">
                <a:latin typeface="+mn-ea"/>
              </a:rPr>
              <a:t>회계 등 세무 대리인의 소속과 관계없이 선택 가능</a:t>
            </a:r>
            <a:r>
              <a:rPr lang="en-US" altLang="ko-KR" sz="1200" b="1" dirty="0" smtClean="0">
                <a:latin typeface="+mn-ea"/>
              </a:rPr>
              <a:t>(</a:t>
            </a:r>
            <a:r>
              <a:rPr lang="ko-KR" altLang="en-US" sz="1200" b="1" dirty="0" smtClean="0">
                <a:latin typeface="+mn-ea"/>
              </a:rPr>
              <a:t>사업을 관리하는 기관 선택</a:t>
            </a:r>
            <a:r>
              <a:rPr lang="en-US" altLang="ko-KR" sz="1200" b="1" dirty="0" smtClean="0">
                <a:latin typeface="+mn-ea"/>
              </a:rPr>
              <a:t>)</a:t>
            </a:r>
            <a:endParaRPr lang="ko-KR" altLang="en-US" sz="1200" b="1" dirty="0">
              <a:latin typeface="+mn-ea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764" y="2852937"/>
            <a:ext cx="8948637" cy="316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79512" y="6237312"/>
            <a:ext cx="8784976" cy="276999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latin typeface="바탕"/>
                <a:ea typeface="바탕"/>
              </a:rPr>
              <a:t>①</a:t>
            </a:r>
            <a:r>
              <a:rPr lang="ko-KR" altLang="en-US" sz="1200" b="1" dirty="0" smtClean="0">
                <a:latin typeface="+mn-ea"/>
              </a:rPr>
              <a:t> 세무신고 운영 현황 및 </a:t>
            </a:r>
            <a:r>
              <a:rPr lang="ko-KR" altLang="en-US" sz="1200" b="1" dirty="0" err="1" smtClean="0">
                <a:latin typeface="+mn-ea"/>
              </a:rPr>
              <a:t>바우처</a:t>
            </a:r>
            <a:r>
              <a:rPr lang="ko-KR" altLang="en-US" sz="1200" b="1" dirty="0" smtClean="0">
                <a:latin typeface="+mn-ea"/>
              </a:rPr>
              <a:t> 활용</a:t>
            </a:r>
            <a:r>
              <a:rPr lang="en-US" altLang="ko-KR" sz="1200" b="1" dirty="0" smtClean="0">
                <a:latin typeface="+mn-ea"/>
              </a:rPr>
              <a:t>(</a:t>
            </a:r>
            <a:r>
              <a:rPr lang="ko-KR" altLang="en-US" sz="1200" b="1" dirty="0" smtClean="0">
                <a:latin typeface="+mn-ea"/>
              </a:rPr>
              <a:t>안</a:t>
            </a:r>
            <a:r>
              <a:rPr lang="en-US" altLang="ko-KR" sz="1200" b="1" dirty="0" smtClean="0">
                <a:latin typeface="+mn-ea"/>
              </a:rPr>
              <a:t>)</a:t>
            </a:r>
            <a:r>
              <a:rPr lang="ko-KR" altLang="en-US" sz="1200" b="1" dirty="0" smtClean="0">
                <a:latin typeface="+mn-ea"/>
              </a:rPr>
              <a:t>는 필수 기재 란 입니다</a:t>
            </a:r>
            <a:r>
              <a:rPr lang="en-US" altLang="ko-KR" sz="1200" b="1" dirty="0" smtClean="0">
                <a:latin typeface="+mn-ea"/>
              </a:rPr>
              <a:t>.</a:t>
            </a:r>
            <a:endParaRPr lang="ko-KR" altLang="en-US" sz="12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8752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71" y="19050"/>
            <a:ext cx="912113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8499" y="1988840"/>
            <a:ext cx="8784976" cy="46166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ko-KR" altLang="en-US" sz="1200" b="1" smtClean="0">
                <a:latin typeface="+mn-ea"/>
              </a:rPr>
              <a:t>① 선정 후 </a:t>
            </a:r>
            <a:r>
              <a:rPr lang="en-US" altLang="ko-KR" sz="1200" b="1" smtClean="0">
                <a:latin typeface="+mn-ea"/>
              </a:rPr>
              <a:t>5</a:t>
            </a:r>
            <a:r>
              <a:rPr lang="ko-KR" altLang="en-US" sz="1200" b="1" smtClean="0">
                <a:latin typeface="+mn-ea"/>
              </a:rPr>
              <a:t>년간 해당 제출서류에 대해 동의하는 기업에 한해서 지원이 가능합니다</a:t>
            </a:r>
            <a:r>
              <a:rPr lang="en-US" altLang="ko-KR" sz="1200" b="1" smtClean="0">
                <a:latin typeface="+mn-ea"/>
              </a:rPr>
              <a:t>.</a:t>
            </a:r>
          </a:p>
          <a:p>
            <a:r>
              <a:rPr lang="en-US" altLang="ko-KR" sz="1200" b="1">
                <a:latin typeface="+mn-ea"/>
              </a:rPr>
              <a:t> </a:t>
            </a:r>
            <a:r>
              <a:rPr lang="en-US" altLang="ko-KR" sz="1200" b="1" smtClean="0">
                <a:latin typeface="+mn-ea"/>
              </a:rPr>
              <a:t>* </a:t>
            </a:r>
            <a:r>
              <a:rPr lang="ko-KR" altLang="en-US" sz="1200" b="1" smtClean="0">
                <a:latin typeface="+mn-ea"/>
              </a:rPr>
              <a:t>아니오를 선택한 기업은 자격요건 시 제외 </a:t>
            </a:r>
            <a:endParaRPr lang="ko-KR" altLang="en-US" sz="1200" b="1">
              <a:latin typeface="+mn-ea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598" y="2780928"/>
            <a:ext cx="9038778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23391" y="4193704"/>
            <a:ext cx="8784976" cy="46166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latin typeface="+mn-ea"/>
              </a:rPr>
              <a:t>① 정부지원사업 기 수혜 이력</a:t>
            </a:r>
            <a:r>
              <a:rPr lang="en-US" altLang="ko-KR" sz="1200" b="1" dirty="0" smtClean="0">
                <a:latin typeface="+mn-ea"/>
              </a:rPr>
              <a:t>(’16</a:t>
            </a:r>
            <a:r>
              <a:rPr lang="ko-KR" altLang="en-US" sz="1200" b="1" dirty="0" smtClean="0">
                <a:latin typeface="+mn-ea"/>
              </a:rPr>
              <a:t>년</a:t>
            </a:r>
            <a:r>
              <a:rPr lang="en-US" altLang="ko-KR" sz="1200" b="1" dirty="0" smtClean="0">
                <a:latin typeface="+mn-ea"/>
              </a:rPr>
              <a:t>~’18</a:t>
            </a:r>
            <a:r>
              <a:rPr lang="ko-KR" altLang="en-US" sz="1200" b="1" dirty="0" smtClean="0">
                <a:latin typeface="+mn-ea"/>
              </a:rPr>
              <a:t>년</a:t>
            </a:r>
            <a:r>
              <a:rPr lang="en-US" altLang="ko-KR" sz="1200" b="1" dirty="0" smtClean="0">
                <a:latin typeface="+mn-ea"/>
              </a:rPr>
              <a:t>) : </a:t>
            </a:r>
            <a:r>
              <a:rPr lang="ko-KR" altLang="en-US" sz="1200" b="1" dirty="0" err="1" smtClean="0">
                <a:latin typeface="+mn-ea"/>
              </a:rPr>
              <a:t>지자체</a:t>
            </a:r>
            <a:r>
              <a:rPr lang="en-US" altLang="ko-KR" sz="1200" b="1" dirty="0" smtClean="0">
                <a:latin typeface="+mn-ea"/>
              </a:rPr>
              <a:t>,</a:t>
            </a:r>
            <a:r>
              <a:rPr lang="ko-KR" altLang="en-US" sz="1200" b="1" dirty="0" smtClean="0">
                <a:latin typeface="+mn-ea"/>
              </a:rPr>
              <a:t> 공공기관</a:t>
            </a:r>
            <a:r>
              <a:rPr lang="en-US" altLang="ko-KR" sz="1200" b="1" dirty="0" smtClean="0">
                <a:latin typeface="+mn-ea"/>
              </a:rPr>
              <a:t>, </a:t>
            </a:r>
            <a:r>
              <a:rPr lang="ko-KR" altLang="en-US" sz="1200" b="1" dirty="0" smtClean="0">
                <a:latin typeface="+mn-ea"/>
              </a:rPr>
              <a:t>정부지원 사업 수혜 이력을 기재해 주시기 바랍니다</a:t>
            </a:r>
            <a:r>
              <a:rPr lang="en-US" altLang="ko-KR" sz="1200" b="1" dirty="0" smtClean="0">
                <a:latin typeface="+mn-ea"/>
              </a:rPr>
              <a:t>.</a:t>
            </a:r>
          </a:p>
          <a:p>
            <a:r>
              <a:rPr lang="en-US" altLang="ko-KR" sz="1200" b="1" dirty="0">
                <a:latin typeface="+mn-ea"/>
              </a:rPr>
              <a:t> </a:t>
            </a:r>
            <a:r>
              <a:rPr lang="en-US" altLang="ko-KR" sz="1200" b="1" dirty="0" smtClean="0">
                <a:latin typeface="+mn-ea"/>
              </a:rPr>
              <a:t>* </a:t>
            </a:r>
            <a:r>
              <a:rPr lang="ko-KR" altLang="en-US" sz="1200" b="1" dirty="0" smtClean="0">
                <a:latin typeface="+mn-ea"/>
              </a:rPr>
              <a:t>해당자에 한해 기재</a:t>
            </a:r>
            <a:endParaRPr lang="en-US" altLang="ko-KR" sz="12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164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784976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9512" y="5240233"/>
            <a:ext cx="8784976" cy="276999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n-ea"/>
                <a:ea typeface="바탕"/>
              </a:rPr>
              <a:t>①</a:t>
            </a:r>
            <a:r>
              <a:rPr lang="ko-KR" altLang="en-US" sz="1200" b="1" dirty="0" smtClean="0">
                <a:latin typeface="+mn-ea"/>
              </a:rPr>
              <a:t> 창업동기 및 설문조사는 필수 기재 사항입니다</a:t>
            </a:r>
            <a:r>
              <a:rPr lang="en-US" altLang="ko-KR" sz="1200" b="1" dirty="0" smtClean="0">
                <a:latin typeface="+mn-ea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5744289"/>
            <a:ext cx="8784976" cy="276999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atin typeface="+mn-ea"/>
                <a:ea typeface="바탕"/>
              </a:rPr>
              <a:t>②</a:t>
            </a:r>
            <a:r>
              <a:rPr lang="ko-KR" altLang="en-US" sz="1200" b="1" dirty="0" smtClean="0">
                <a:latin typeface="+mn-ea"/>
              </a:rPr>
              <a:t> </a:t>
            </a:r>
            <a:r>
              <a:rPr lang="en-US" altLang="ko-KR" sz="1200" b="1" dirty="0" smtClean="0">
                <a:latin typeface="+mn-ea"/>
              </a:rPr>
              <a:t>1</a:t>
            </a:r>
            <a:r>
              <a:rPr lang="ko-KR" altLang="en-US" sz="1200" b="1" dirty="0" smtClean="0">
                <a:latin typeface="+mn-ea"/>
              </a:rPr>
              <a:t>단계 작성이 완료되면 반드시 </a:t>
            </a:r>
            <a:r>
              <a:rPr lang="en-US" altLang="ko-KR" sz="1200" b="1" dirty="0" smtClean="0">
                <a:latin typeface="+mn-ea"/>
              </a:rPr>
              <a:t>‘</a:t>
            </a:r>
            <a:r>
              <a:rPr lang="ko-KR" altLang="en-US" sz="1200" b="1" dirty="0" smtClean="0">
                <a:latin typeface="+mn-ea"/>
              </a:rPr>
              <a:t>저장하기</a:t>
            </a:r>
            <a:r>
              <a:rPr lang="en-US" altLang="ko-KR" sz="1200" b="1" dirty="0" smtClean="0">
                <a:latin typeface="+mn-ea"/>
              </a:rPr>
              <a:t>’</a:t>
            </a:r>
            <a:r>
              <a:rPr lang="ko-KR" altLang="en-US" sz="1200" b="1" dirty="0" smtClean="0">
                <a:latin typeface="+mn-ea"/>
              </a:rPr>
              <a:t> 클릭하여 저장 한 후</a:t>
            </a:r>
            <a:r>
              <a:rPr lang="en-US" altLang="ko-KR" sz="1200" b="1" dirty="0" smtClean="0">
                <a:latin typeface="+mn-ea"/>
              </a:rPr>
              <a:t>, ‘</a:t>
            </a:r>
            <a:r>
              <a:rPr lang="ko-KR" altLang="en-US" sz="1200" b="1" dirty="0" smtClean="0">
                <a:latin typeface="+mn-ea"/>
              </a:rPr>
              <a:t>다음단계</a:t>
            </a:r>
            <a:r>
              <a:rPr lang="en-US" altLang="ko-KR" sz="1200" b="1" dirty="0" smtClean="0">
                <a:latin typeface="+mn-ea"/>
              </a:rPr>
              <a:t>’</a:t>
            </a:r>
            <a:r>
              <a:rPr lang="ko-KR" altLang="en-US" sz="1200" b="1" dirty="0" smtClean="0">
                <a:latin typeface="+mn-ea"/>
              </a:rPr>
              <a:t> 클릭</a:t>
            </a:r>
            <a:endParaRPr lang="en-US" altLang="ko-KR" sz="1200" b="1" dirty="0" smtClean="0">
              <a:latin typeface="+mn-ea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7393285" y="4581128"/>
            <a:ext cx="1571203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888752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88123" y="3788271"/>
            <a:ext cx="28670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23429"/>
            <a:ext cx="9144000" cy="3321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5268" y="4754458"/>
            <a:ext cx="8784976" cy="276999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latin typeface="+mn-ea"/>
              </a:rPr>
              <a:t>① 고용현황 </a:t>
            </a:r>
            <a:r>
              <a:rPr lang="en-US" altLang="ko-KR" sz="1200" b="1" dirty="0" smtClean="0">
                <a:latin typeface="+mn-ea"/>
              </a:rPr>
              <a:t>: 4</a:t>
            </a:r>
            <a:r>
              <a:rPr lang="ko-KR" altLang="en-US" sz="1200" b="1" dirty="0" smtClean="0">
                <a:latin typeface="+mn-ea"/>
              </a:rPr>
              <a:t>대 사회보험 가입자 명부 기준 </a:t>
            </a:r>
            <a:r>
              <a:rPr lang="en-US" altLang="ko-KR" sz="1200" b="1" dirty="0" smtClean="0">
                <a:latin typeface="+mn-ea"/>
              </a:rPr>
              <a:t>’16~18</a:t>
            </a:r>
            <a:r>
              <a:rPr lang="ko-KR" altLang="en-US" sz="1200" b="1" dirty="0" smtClean="0">
                <a:latin typeface="+mn-ea"/>
              </a:rPr>
              <a:t>년에 고용한 직원을 </a:t>
            </a:r>
            <a:r>
              <a:rPr lang="en-US" altLang="ko-KR" sz="1200" b="1" dirty="0" smtClean="0">
                <a:latin typeface="+mn-ea"/>
              </a:rPr>
              <a:t>1</a:t>
            </a:r>
            <a:r>
              <a:rPr lang="ko-KR" altLang="en-US" sz="1200" b="1" dirty="0" smtClean="0">
                <a:latin typeface="+mn-ea"/>
              </a:rPr>
              <a:t>명 이상 등록</a:t>
            </a:r>
            <a:endParaRPr lang="en-US" altLang="ko-KR" sz="1200" b="1" dirty="0" smtClean="0"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268" y="5240233"/>
            <a:ext cx="8784976" cy="276999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latin typeface="+mn-ea"/>
              </a:rPr>
              <a:t>② </a:t>
            </a:r>
            <a:r>
              <a:rPr lang="en-US" altLang="ko-KR" sz="1200" b="1" dirty="0" smtClean="0">
                <a:latin typeface="+mn-ea"/>
              </a:rPr>
              <a:t>2</a:t>
            </a:r>
            <a:r>
              <a:rPr lang="ko-KR" altLang="en-US" sz="1200" b="1" dirty="0" smtClean="0">
                <a:latin typeface="+mn-ea"/>
              </a:rPr>
              <a:t>단계 </a:t>
            </a:r>
            <a:r>
              <a:rPr lang="en-US" altLang="ko-KR" sz="1200" b="1" dirty="0" smtClean="0">
                <a:latin typeface="+mn-ea"/>
              </a:rPr>
              <a:t>‘</a:t>
            </a:r>
            <a:r>
              <a:rPr lang="ko-KR" altLang="en-US" sz="1200" b="1" dirty="0" smtClean="0">
                <a:latin typeface="+mn-ea"/>
              </a:rPr>
              <a:t>고용현황</a:t>
            </a:r>
            <a:r>
              <a:rPr lang="en-US" altLang="ko-KR" sz="1200" b="1" dirty="0" smtClean="0">
                <a:latin typeface="+mn-ea"/>
              </a:rPr>
              <a:t>’</a:t>
            </a:r>
            <a:r>
              <a:rPr lang="ko-KR" altLang="en-US" sz="1200" b="1" dirty="0" smtClean="0">
                <a:latin typeface="+mn-ea"/>
              </a:rPr>
              <a:t> 기재를 완료한 기업은 </a:t>
            </a:r>
            <a:r>
              <a:rPr lang="en-US" altLang="ko-KR" sz="1200" b="1" dirty="0" smtClean="0">
                <a:latin typeface="+mn-ea"/>
              </a:rPr>
              <a:t>‘</a:t>
            </a:r>
            <a:r>
              <a:rPr lang="ko-KR" altLang="en-US" sz="1200" b="1" dirty="0" smtClean="0">
                <a:latin typeface="+mn-ea"/>
              </a:rPr>
              <a:t>저장하기</a:t>
            </a:r>
            <a:r>
              <a:rPr lang="en-US" altLang="ko-KR" sz="1200" b="1" dirty="0" smtClean="0">
                <a:latin typeface="+mn-ea"/>
              </a:rPr>
              <a:t>’</a:t>
            </a:r>
            <a:r>
              <a:rPr lang="ko-KR" altLang="en-US" sz="1200" b="1" dirty="0" smtClean="0">
                <a:latin typeface="+mn-ea"/>
              </a:rPr>
              <a:t> 클릭하여 저장한 후</a:t>
            </a:r>
            <a:r>
              <a:rPr lang="en-US" altLang="ko-KR" sz="1200" b="1" dirty="0" smtClean="0">
                <a:latin typeface="+mn-ea"/>
              </a:rPr>
              <a:t>,</a:t>
            </a:r>
            <a:r>
              <a:rPr lang="ko-KR" altLang="en-US" sz="1200" b="1" dirty="0" smtClean="0">
                <a:latin typeface="+mn-ea"/>
              </a:rPr>
              <a:t> </a:t>
            </a:r>
            <a:r>
              <a:rPr lang="en-US" altLang="ko-KR" sz="1200" b="1" dirty="0" smtClean="0">
                <a:latin typeface="+mn-ea"/>
              </a:rPr>
              <a:t>‘</a:t>
            </a:r>
            <a:r>
              <a:rPr lang="ko-KR" altLang="en-US" sz="1200" b="1" dirty="0" smtClean="0">
                <a:latin typeface="+mn-ea"/>
              </a:rPr>
              <a:t>다음단계</a:t>
            </a:r>
            <a:r>
              <a:rPr lang="en-US" altLang="ko-KR" sz="1200" b="1" dirty="0" smtClean="0">
                <a:latin typeface="+mn-ea"/>
              </a:rPr>
              <a:t>’</a:t>
            </a:r>
            <a:r>
              <a:rPr lang="ko-KR" altLang="en-US" sz="1200" b="1" dirty="0" smtClean="0">
                <a:latin typeface="+mn-ea"/>
              </a:rPr>
              <a:t> 클릭</a:t>
            </a:r>
            <a:endParaRPr lang="en-US" altLang="ko-KR" sz="1200" b="1" dirty="0" smtClean="0">
              <a:latin typeface="+mn-ea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281612" y="332656"/>
            <a:ext cx="2592288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7145636" y="3860662"/>
            <a:ext cx="1890860" cy="4324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888752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77769" y="4599409"/>
            <a:ext cx="19526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5268" y="5229200"/>
            <a:ext cx="8784976" cy="646331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latin typeface="+mn-ea"/>
              </a:rPr>
              <a:t>① 파일 첨부하기 </a:t>
            </a:r>
            <a:r>
              <a:rPr lang="en-US" altLang="ko-KR" sz="1200" b="1" dirty="0" smtClean="0">
                <a:latin typeface="+mn-ea"/>
              </a:rPr>
              <a:t>: </a:t>
            </a:r>
            <a:r>
              <a:rPr lang="ko-KR" altLang="en-US" sz="1200" b="1" dirty="0" smtClean="0">
                <a:latin typeface="+mn-ea"/>
              </a:rPr>
              <a:t>참여신청서 등 요건 검토에 필요한 서류를 업로드</a:t>
            </a:r>
            <a:endParaRPr lang="en-US" altLang="ko-KR" sz="1200" b="1" dirty="0" smtClean="0">
              <a:latin typeface="+mn-ea"/>
            </a:endParaRPr>
          </a:p>
          <a:p>
            <a:r>
              <a:rPr lang="en-US" altLang="ko-KR" sz="1200" b="1" dirty="0">
                <a:latin typeface="+mn-ea"/>
              </a:rPr>
              <a:t> </a:t>
            </a:r>
            <a:r>
              <a:rPr lang="en-US" altLang="ko-KR" sz="1200" b="1" dirty="0" smtClean="0">
                <a:latin typeface="+mn-ea"/>
              </a:rPr>
              <a:t>                        (</a:t>
            </a:r>
            <a:r>
              <a:rPr lang="ko-KR" altLang="en-US" sz="1200" b="1" dirty="0" smtClean="0">
                <a:latin typeface="+mn-ea"/>
              </a:rPr>
              <a:t>압축파일 제외</a:t>
            </a:r>
            <a:r>
              <a:rPr lang="en-US" altLang="ko-KR" sz="1200" b="1" dirty="0" smtClean="0">
                <a:latin typeface="+mn-ea"/>
              </a:rPr>
              <a:t>) PDF, EXCEL, WORD, HWP </a:t>
            </a:r>
            <a:r>
              <a:rPr lang="ko-KR" altLang="en-US" sz="1200" b="1" dirty="0" smtClean="0">
                <a:latin typeface="+mn-ea"/>
              </a:rPr>
              <a:t>등 형식 제한 없음</a:t>
            </a:r>
            <a:endParaRPr lang="en-US" altLang="ko-KR" sz="1200" b="1" dirty="0" smtClean="0">
              <a:latin typeface="+mn-ea"/>
            </a:endParaRPr>
          </a:p>
          <a:p>
            <a:r>
              <a:rPr lang="en-US" altLang="ko-KR" sz="1200" b="1" dirty="0">
                <a:latin typeface="+mn-ea"/>
              </a:rPr>
              <a:t> </a:t>
            </a:r>
            <a:r>
              <a:rPr lang="en-US" altLang="ko-KR" sz="1200" b="1" dirty="0" smtClean="0">
                <a:latin typeface="+mn-ea"/>
              </a:rPr>
              <a:t>* </a:t>
            </a:r>
            <a:r>
              <a:rPr lang="ko-KR" altLang="en-US" sz="1200" b="1" dirty="0" smtClean="0">
                <a:latin typeface="+mn-ea"/>
              </a:rPr>
              <a:t>법인등기부등본</a:t>
            </a:r>
            <a:r>
              <a:rPr lang="en-US" altLang="ko-KR" sz="1200" b="1" dirty="0" smtClean="0">
                <a:latin typeface="+mn-ea"/>
              </a:rPr>
              <a:t>, </a:t>
            </a:r>
            <a:r>
              <a:rPr lang="ko-KR" altLang="en-US" sz="1200" b="1" dirty="0" smtClean="0">
                <a:latin typeface="+mn-ea"/>
              </a:rPr>
              <a:t>공동대표 사업 참여 동의서는 해당 기업에 한해서 제출</a:t>
            </a:r>
            <a:endParaRPr lang="en-US" altLang="ko-KR" sz="1200" b="1" dirty="0" smtClean="0"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5268" y="6165304"/>
            <a:ext cx="8784976" cy="276999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latin typeface="+mn-ea"/>
              </a:rPr>
              <a:t>② 파일 첨부 후 변환상태</a:t>
            </a:r>
            <a:r>
              <a:rPr lang="en-US" altLang="ko-KR" sz="1200" b="1" dirty="0" smtClean="0">
                <a:latin typeface="+mn-ea"/>
              </a:rPr>
              <a:t>(</a:t>
            </a:r>
            <a:r>
              <a:rPr lang="ko-KR" altLang="en-US" sz="1200" b="1" dirty="0" smtClean="0">
                <a:latin typeface="+mn-ea"/>
              </a:rPr>
              <a:t>이미지 육안 확인 가능 등</a:t>
            </a:r>
            <a:r>
              <a:rPr lang="en-US" altLang="ko-KR" sz="1200" b="1" dirty="0" smtClean="0">
                <a:latin typeface="+mn-ea"/>
              </a:rPr>
              <a:t>)</a:t>
            </a:r>
            <a:r>
              <a:rPr lang="ko-KR" altLang="en-US" sz="1200" b="1" dirty="0" smtClean="0">
                <a:latin typeface="+mn-ea"/>
              </a:rPr>
              <a:t>  확인 후</a:t>
            </a:r>
            <a:r>
              <a:rPr lang="en-US" altLang="ko-KR" sz="1200" b="1" dirty="0" smtClean="0">
                <a:latin typeface="+mn-ea"/>
              </a:rPr>
              <a:t>,</a:t>
            </a:r>
            <a:r>
              <a:rPr lang="ko-KR" altLang="en-US" sz="1200" b="1" dirty="0" smtClean="0">
                <a:latin typeface="+mn-ea"/>
              </a:rPr>
              <a:t> 제출하기 버튼 클릭</a:t>
            </a:r>
            <a:endParaRPr lang="en-US" altLang="ko-KR" sz="1200" b="1" dirty="0" smtClean="0">
              <a:latin typeface="+mn-ea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6732240" y="1916832"/>
            <a:ext cx="1944216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8054081" y="4610472"/>
            <a:ext cx="982416" cy="4747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36497" cy="443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직사각형 5"/>
          <p:cNvSpPr/>
          <p:nvPr/>
        </p:nvSpPr>
        <p:spPr>
          <a:xfrm>
            <a:off x="6300192" y="44624"/>
            <a:ext cx="2736304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6635849" y="1600225"/>
            <a:ext cx="2088232" cy="5400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300192" y="122083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>
                <a:solidFill>
                  <a:srgbClr val="FF0000"/>
                </a:solidFill>
              </a:rPr>
              <a:t>①</a:t>
            </a:r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85268" y="2708920"/>
            <a:ext cx="8784976" cy="17281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0" y="23395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>
                <a:solidFill>
                  <a:srgbClr val="FF0000"/>
                </a:solidFill>
              </a:rPr>
              <a:t>②</a:t>
            </a:r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34981" y="43651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>
                <a:solidFill>
                  <a:srgbClr val="FF0000"/>
                </a:solidFill>
              </a:rPr>
              <a:t>③</a:t>
            </a:r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6611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508</Words>
  <Application>Microsoft Office PowerPoint</Application>
  <PresentationFormat>화면 슬라이드 쇼(4:3)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임완진</dc:creator>
  <cp:lastModifiedBy>kacpta</cp:lastModifiedBy>
  <cp:revision>17</cp:revision>
  <cp:lastPrinted>2018-08-09T04:09:53Z</cp:lastPrinted>
  <dcterms:created xsi:type="dcterms:W3CDTF">2018-08-06T02:04:18Z</dcterms:created>
  <dcterms:modified xsi:type="dcterms:W3CDTF">2018-08-10T01:28:19Z</dcterms:modified>
</cp:coreProperties>
</file>